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0" r:id="rId3"/>
    <p:sldId id="261" r:id="rId4"/>
    <p:sldId id="262" r:id="rId5"/>
    <p:sldId id="263" r:id="rId6"/>
    <p:sldId id="268" r:id="rId7"/>
    <p:sldId id="269" r:id="rId8"/>
    <p:sldId id="265" r:id="rId9"/>
    <p:sldId id="267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1706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82625" autoAdjust="0"/>
  </p:normalViewPr>
  <p:slideViewPr>
    <p:cSldViewPr snapToGrid="0">
      <p:cViewPr varScale="1">
        <p:scale>
          <a:sx n="87" d="100"/>
          <a:sy n="87" d="100"/>
        </p:scale>
        <p:origin x="60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A43C917-921B-4131-97D5-D790D3422402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630ABA5-09EB-4B2A-8151-1AA8DF9729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195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A1F7659-0423-4BE1-A53B-7C136F96C110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9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D700186-FBE1-4B38-97A7-6D90D7DED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579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00186-FBE1-4B38-97A7-6D90D7DEDB6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098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00186-FBE1-4B38-97A7-6D90D7DEDB6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58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00186-FBE1-4B38-97A7-6D90D7DEDB6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745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00186-FBE1-4B38-97A7-6D90D7DEDB6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9339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00186-FBE1-4B38-97A7-6D90D7DEDB6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666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00186-FBE1-4B38-97A7-6D90D7DEDB6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6721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00186-FBE1-4B38-97A7-6D90D7DEDB6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2014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00186-FBE1-4B38-97A7-6D90D7DEDB6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354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700186-FBE1-4B38-97A7-6D90D7DEDB6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302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5EA72-B20C-47F8-B675-45607E97784F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64D6-2AB4-4989-AD7D-72D8B17C1D2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9972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5EA72-B20C-47F8-B675-45607E97784F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64D6-2AB4-4989-AD7D-72D8B17C1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776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5EA72-B20C-47F8-B675-45607E97784F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64D6-2AB4-4989-AD7D-72D8B17C1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018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5EA72-B20C-47F8-B675-45607E97784F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64D6-2AB4-4989-AD7D-72D8B17C1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866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5EA72-B20C-47F8-B675-45607E97784F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64D6-2AB4-4989-AD7D-72D8B17C1D2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0941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5EA72-B20C-47F8-B675-45607E97784F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64D6-2AB4-4989-AD7D-72D8B17C1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417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5EA72-B20C-47F8-B675-45607E97784F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64D6-2AB4-4989-AD7D-72D8B17C1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131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5EA72-B20C-47F8-B675-45607E97784F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64D6-2AB4-4989-AD7D-72D8B17C1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56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5EA72-B20C-47F8-B675-45607E97784F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64D6-2AB4-4989-AD7D-72D8B17C1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54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A05EA72-B20C-47F8-B675-45607E97784F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9C64D6-2AB4-4989-AD7D-72D8B17C1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050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5EA72-B20C-47F8-B675-45607E97784F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64D6-2AB4-4989-AD7D-72D8B17C1D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27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A05EA72-B20C-47F8-B675-45607E97784F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09C64D6-2AB4-4989-AD7D-72D8B17C1D2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4791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murphy@honoluluhabitat.org" TargetMode="External"/><Relationship Id="rId5" Type="http://schemas.openxmlformats.org/officeDocument/2006/relationships/hyperlink" Target="mailto:tj@honoluluhabitat.org" TargetMode="External"/><Relationship Id="rId4" Type="http://schemas.openxmlformats.org/officeDocument/2006/relationships/hyperlink" Target="mailto:rozie@honoluluhabita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5484" y="491490"/>
            <a:ext cx="6666145" cy="37490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31571" y="4411980"/>
            <a:ext cx="409879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Jim Murphy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Executive Director</a:t>
            </a:r>
            <a:endParaRPr lang="en-US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5522975" y="4411980"/>
            <a:ext cx="43598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922 Austin Lane, #C-1</a:t>
            </a:r>
          </a:p>
          <a:p>
            <a:r>
              <a:rPr lang="en-US" sz="3200" dirty="0" smtClean="0"/>
              <a:t>Honolulu, HI 96817</a:t>
            </a:r>
          </a:p>
          <a:p>
            <a:r>
              <a:rPr lang="en-US" sz="3200" dirty="0" smtClean="0"/>
              <a:t>808-538-7373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1380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633" y="5155024"/>
            <a:ext cx="2539367" cy="1428140"/>
          </a:xfrm>
          <a:prstGeom prst="rect">
            <a:avLst/>
          </a:prstGeom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1219200"/>
            <a:ext cx="9555480" cy="4906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3200" b="1" dirty="0" smtClean="0">
                <a:solidFill>
                  <a:srgbClr val="3333CC"/>
                </a:solidFill>
              </a:rPr>
              <a:t>How it Works</a:t>
            </a:r>
          </a:p>
          <a:p>
            <a:pPr>
              <a:buFontTx/>
              <a:buNone/>
            </a:pPr>
            <a:endParaRPr lang="en-US" altLang="en-US" sz="1200" b="1" dirty="0" smtClean="0">
              <a:solidFill>
                <a:srgbClr val="3333CC"/>
              </a:solidFill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 Houses are built largely with volunteer labor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 In-kind donations of material and services help reduce construction cost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 Homeowners invest hours of sweat equity into the construction of their home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 Sold to families with no-profit margin, which means your mortgage goes into funding another build! </a:t>
            </a:r>
            <a:r>
              <a:rPr lang="en-US" altLang="en-US" sz="2400" b="1" dirty="0" smtClean="0">
                <a:sym typeface="Wingdings" panose="05000000000000000000" pitchFamily="2" charset="2"/>
              </a:rPr>
              <a:t> </a:t>
            </a:r>
            <a:endParaRPr lang="en-US" altLang="en-US" sz="1200" b="1" dirty="0" smtClean="0"/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 Mortgage length ranges from 20-38 years, depending on funding source</a:t>
            </a:r>
          </a:p>
          <a:p>
            <a:endParaRPr lang="en-US" altLang="en-US" sz="2400" dirty="0" smtClean="0"/>
          </a:p>
          <a:p>
            <a:endParaRPr lang="en-US" altLang="en-US" sz="2400" dirty="0" smtClean="0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title"/>
          </p:nvPr>
        </p:nvSpPr>
        <p:spPr>
          <a:xfrm>
            <a:off x="3154680" y="163830"/>
            <a:ext cx="8229600" cy="808038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Habitat for Humanity</a:t>
            </a:r>
          </a:p>
        </p:txBody>
      </p:sp>
    </p:spTree>
    <p:extLst>
      <p:ext uri="{BB962C8B-B14F-4D97-AF65-F5344CB8AC3E}">
        <p14:creationId xmlns:p14="http://schemas.microsoft.com/office/powerpoint/2010/main" val="2312767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633" y="5155024"/>
            <a:ext cx="2539367" cy="1428140"/>
          </a:xfrm>
          <a:prstGeom prst="rect">
            <a:avLst/>
          </a:prstGeom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177290" y="1337890"/>
            <a:ext cx="8641080" cy="4983163"/>
          </a:xfrm>
          <a:prstGeom prst="rect">
            <a:avLst/>
          </a:prstGeom>
        </p:spPr>
        <p:txBody>
          <a:bodyPr vert="horz" lIns="0" tIns="45720" rIns="0" bIns="45720" rtlCol="0">
            <a:normAutofit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3500" b="1" dirty="0" smtClean="0">
                <a:solidFill>
                  <a:srgbClr val="3333CC"/>
                </a:solidFill>
              </a:rPr>
              <a:t>How Families are Selected</a:t>
            </a:r>
          </a:p>
          <a:p>
            <a:pPr marL="0" indent="0">
              <a:buNone/>
            </a:pPr>
            <a:r>
              <a:rPr lang="en-US" altLang="en-US" sz="2800" dirty="0" smtClean="0"/>
              <a:t>Three Important Selection Criteria</a:t>
            </a:r>
          </a:p>
          <a:p>
            <a:pPr lvl="1"/>
            <a:r>
              <a:rPr lang="en-US" altLang="en-US" sz="2800" dirty="0" smtClean="0"/>
              <a:t>Housing Need - Currently struggling w/ inadequate housing</a:t>
            </a:r>
          </a:p>
          <a:p>
            <a:pPr lvl="1"/>
            <a:r>
              <a:rPr lang="en-US" altLang="en-US" sz="2800" dirty="0" smtClean="0"/>
              <a:t>Qualifying income level, financially stable and unable to get conventional home financing.</a:t>
            </a:r>
            <a:endParaRPr lang="en-US" altLang="en-US" sz="2800" dirty="0"/>
          </a:p>
          <a:p>
            <a:pPr lvl="1"/>
            <a:r>
              <a:rPr lang="en-US" altLang="en-US" sz="2800" dirty="0" smtClean="0"/>
              <a:t>Willingness to become a partner (volunteer/sweat equity)</a:t>
            </a:r>
          </a:p>
          <a:p>
            <a:pPr lvl="1"/>
            <a:endParaRPr lang="en-US" altLang="en-US" sz="2800" dirty="0" smtClean="0"/>
          </a:p>
          <a:p>
            <a:r>
              <a:rPr lang="en-US" altLang="en-US" sz="2800" dirty="0" smtClean="0"/>
              <a:t>Non discriminatory selection policy (family’s name remain anonymous until approved)</a:t>
            </a:r>
          </a:p>
          <a:p>
            <a:endParaRPr lang="en-US" altLang="en-US" sz="2400" dirty="0" smtClean="0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title"/>
          </p:nvPr>
        </p:nvSpPr>
        <p:spPr>
          <a:xfrm>
            <a:off x="3348990" y="304840"/>
            <a:ext cx="8229600" cy="808038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Habitat for Humanity</a:t>
            </a:r>
          </a:p>
        </p:txBody>
      </p:sp>
    </p:spTree>
    <p:extLst>
      <p:ext uri="{BB962C8B-B14F-4D97-AF65-F5344CB8AC3E}">
        <p14:creationId xmlns:p14="http://schemas.microsoft.com/office/powerpoint/2010/main" val="46866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633" y="5155024"/>
            <a:ext cx="2539367" cy="1428140"/>
          </a:xfrm>
          <a:prstGeom prst="rect">
            <a:avLst/>
          </a:prstGeom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77290" y="1272540"/>
            <a:ext cx="8229600" cy="486537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3600" b="1" dirty="0" smtClean="0">
                <a:solidFill>
                  <a:srgbClr val="3333CC"/>
                </a:solidFill>
              </a:rPr>
              <a:t>Homeowner “sweat equity”</a:t>
            </a:r>
          </a:p>
          <a:p>
            <a:pPr>
              <a:lnSpc>
                <a:spcPct val="80000"/>
              </a:lnSpc>
            </a:pPr>
            <a:endParaRPr lang="en-US" altLang="en-US" dirty="0" smtClean="0"/>
          </a:p>
          <a:p>
            <a:pPr>
              <a:lnSpc>
                <a:spcPct val="80000"/>
              </a:lnSpc>
            </a:pPr>
            <a:endParaRPr lang="en-US" altLang="en-US" sz="1800" dirty="0" smtClean="0"/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All homeowners contribute “sweat equity”</a:t>
            </a:r>
            <a:br>
              <a:rPr lang="en-US" altLang="en-US" sz="2400" b="1" dirty="0" smtClean="0"/>
            </a:br>
            <a:r>
              <a:rPr lang="en-US" altLang="en-US" sz="2400" b="1" dirty="0" smtClean="0"/>
              <a:t>by working in partnership with the affiliate </a:t>
            </a:r>
            <a:br>
              <a:rPr lang="en-US" altLang="en-US" sz="2400" b="1" dirty="0" smtClean="0"/>
            </a:br>
            <a:r>
              <a:rPr lang="en-US" altLang="en-US" sz="2400" b="1" dirty="0" smtClean="0"/>
              <a:t>and other volunteers.</a:t>
            </a:r>
          </a:p>
          <a:p>
            <a:pPr marL="201168" lvl="1" indent="0">
              <a:lnSpc>
                <a:spcPct val="80000"/>
              </a:lnSpc>
              <a:buNone/>
            </a:pPr>
            <a:r>
              <a:rPr lang="en-US" altLang="en-US" sz="1400" dirty="0" smtClean="0"/>
              <a:t/>
            </a:r>
            <a:br>
              <a:rPr lang="en-US" altLang="en-US" sz="1400" dirty="0" smtClean="0"/>
            </a:br>
            <a:endParaRPr lang="en-US" altLang="en-US" sz="1400" dirty="0" smtClean="0"/>
          </a:p>
          <a:p>
            <a:pPr lvl="2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n-US" altLang="en-US" sz="2400" dirty="0" smtClean="0"/>
              <a:t>Pride in ownership from personal investment </a:t>
            </a:r>
          </a:p>
          <a:p>
            <a:pPr lvl="2">
              <a:lnSpc>
                <a:spcPct val="80000"/>
              </a:lnSpc>
              <a:buFont typeface="Courier New" panose="02070309020205020404" pitchFamily="49" charset="0"/>
              <a:buChar char="o"/>
            </a:pPr>
            <a:endParaRPr lang="en-US" altLang="en-US" dirty="0" smtClean="0"/>
          </a:p>
          <a:p>
            <a:pPr lvl="2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n-US" altLang="en-US" sz="2400" dirty="0" smtClean="0"/>
              <a:t>Development of skills and knowledge while building</a:t>
            </a:r>
          </a:p>
          <a:p>
            <a:pPr lvl="2">
              <a:lnSpc>
                <a:spcPct val="80000"/>
              </a:lnSpc>
              <a:buFont typeface="Courier New" panose="02070309020205020404" pitchFamily="49" charset="0"/>
              <a:buChar char="o"/>
            </a:pPr>
            <a:endParaRPr lang="en-US" altLang="en-US" dirty="0" smtClean="0"/>
          </a:p>
          <a:p>
            <a:pPr lvl="2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en-US" altLang="en-US" sz="2400" dirty="0" smtClean="0"/>
              <a:t>Partnership and interaction with others who are part of the movement.</a:t>
            </a:r>
          </a:p>
          <a:p>
            <a:endParaRPr lang="en-US" altLang="en-US" dirty="0" smtClean="0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title"/>
          </p:nvPr>
        </p:nvSpPr>
        <p:spPr>
          <a:xfrm>
            <a:off x="3326130" y="178864"/>
            <a:ext cx="8229600" cy="808038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Habitat for Humanity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2370" y="1476478"/>
            <a:ext cx="4200525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9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1188720" y="1344930"/>
            <a:ext cx="8229600" cy="4906963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altLang="en-US" sz="2800" b="1" dirty="0" smtClean="0">
                <a:solidFill>
                  <a:srgbClr val="3333CC"/>
                </a:solidFill>
              </a:rPr>
              <a:t>What does an Affiliate do?</a:t>
            </a:r>
          </a:p>
          <a:p>
            <a:pPr>
              <a:buFontTx/>
              <a:buNone/>
            </a:pPr>
            <a:endParaRPr lang="en-US" altLang="en-US" sz="1200" b="1" dirty="0" smtClean="0">
              <a:solidFill>
                <a:srgbClr val="3333CC"/>
              </a:solidFill>
            </a:endParaRPr>
          </a:p>
          <a:p>
            <a:r>
              <a:rPr lang="en-US" altLang="en-US" sz="2400" dirty="0" smtClean="0"/>
              <a:t>Works with donors, volunteers and homeowners.</a:t>
            </a:r>
          </a:p>
          <a:p>
            <a:endParaRPr lang="en-US" altLang="en-US" sz="1200" dirty="0" smtClean="0"/>
          </a:p>
          <a:p>
            <a:r>
              <a:rPr lang="en-US" altLang="en-US" sz="2400" dirty="0" smtClean="0"/>
              <a:t>Build or renovate simple, decent and affordable housing.</a:t>
            </a:r>
          </a:p>
          <a:p>
            <a:endParaRPr lang="en-US" altLang="en-US" sz="1200" dirty="0" smtClean="0"/>
          </a:p>
          <a:p>
            <a:r>
              <a:rPr lang="en-US" altLang="en-US" sz="2400" dirty="0" smtClean="0"/>
              <a:t>Primary responsibility for:</a:t>
            </a:r>
          </a:p>
          <a:p>
            <a:pPr lvl="1"/>
            <a:r>
              <a:rPr lang="en-US" altLang="en-US" sz="2400" dirty="0" smtClean="0"/>
              <a:t>Legal matters, organization.</a:t>
            </a:r>
          </a:p>
          <a:p>
            <a:pPr lvl="1"/>
            <a:r>
              <a:rPr lang="en-US" altLang="en-US" sz="2400" dirty="0" smtClean="0"/>
              <a:t>Fundraising.</a:t>
            </a:r>
          </a:p>
          <a:p>
            <a:pPr lvl="1"/>
            <a:r>
              <a:rPr lang="en-US" altLang="en-US" sz="2400" dirty="0" smtClean="0"/>
              <a:t>Family selection and support.</a:t>
            </a:r>
          </a:p>
          <a:p>
            <a:pPr lvl="1"/>
            <a:r>
              <a:rPr lang="en-US" altLang="en-US" sz="2400" dirty="0" smtClean="0"/>
              <a:t>Finance.</a:t>
            </a:r>
          </a:p>
          <a:p>
            <a:pPr lvl="1"/>
            <a:r>
              <a:rPr lang="en-US" altLang="en-US" sz="2400" dirty="0" smtClean="0"/>
              <a:t>Construction.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dirty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668780" y="217170"/>
            <a:ext cx="8229600" cy="9144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en-US" b="1" dirty="0" smtClean="0"/>
              <a:t>Habitat for Humanity </a:t>
            </a:r>
            <a:br>
              <a:rPr lang="en-US" altLang="en-US" b="1" dirty="0" smtClean="0"/>
            </a:br>
            <a:r>
              <a:rPr lang="en-US" altLang="en-US" sz="2800" b="1" dirty="0" smtClean="0"/>
              <a:t>Honolulu County, Oahu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633" y="5155024"/>
            <a:ext cx="2539367" cy="1428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64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1188720" y="1344930"/>
            <a:ext cx="8229600" cy="4906963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2800" b="1" dirty="0" smtClean="0">
                <a:solidFill>
                  <a:srgbClr val="3333CC"/>
                </a:solidFill>
              </a:rPr>
              <a:t>Statewide presence</a:t>
            </a:r>
          </a:p>
          <a:p>
            <a:pPr>
              <a:buFontTx/>
              <a:buNone/>
            </a:pPr>
            <a:endParaRPr lang="en-US" altLang="en-US" sz="1200" b="1" dirty="0" smtClean="0">
              <a:solidFill>
                <a:srgbClr val="3333CC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 smtClean="0"/>
              <a:t>Habitat for Humanity </a:t>
            </a:r>
            <a:r>
              <a:rPr lang="en-US" altLang="en-US" sz="2400" b="1" dirty="0" smtClean="0">
                <a:solidFill>
                  <a:srgbClr val="0070C0"/>
                </a:solidFill>
              </a:rPr>
              <a:t>Maui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 smtClean="0">
                <a:solidFill>
                  <a:srgbClr val="0070C0"/>
                </a:solidFill>
              </a:rPr>
              <a:t>Kauai </a:t>
            </a:r>
            <a:r>
              <a:rPr lang="en-US" altLang="en-US" sz="2400" dirty="0" smtClean="0"/>
              <a:t>Habitat for Humanity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 smtClean="0"/>
              <a:t>Habitat for Humanity </a:t>
            </a:r>
            <a:r>
              <a:rPr lang="en-US" altLang="en-US" sz="2400" b="1" dirty="0" smtClean="0">
                <a:solidFill>
                  <a:srgbClr val="0070C0"/>
                </a:solidFill>
              </a:rPr>
              <a:t>Hawai’i Island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 smtClean="0">
                <a:solidFill>
                  <a:srgbClr val="0070C0"/>
                </a:solidFill>
              </a:rPr>
              <a:t>Molokai</a:t>
            </a:r>
            <a:r>
              <a:rPr lang="en-US" altLang="en-US" sz="2400" dirty="0" smtClean="0"/>
              <a:t> Habitat for Humanity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 smtClean="0">
                <a:solidFill>
                  <a:srgbClr val="0070C0"/>
                </a:solidFill>
              </a:rPr>
              <a:t>Honolulu</a:t>
            </a:r>
            <a:r>
              <a:rPr lang="en-US" altLang="en-US" sz="2400" dirty="0" smtClean="0"/>
              <a:t> Habitat for Humanity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 smtClean="0">
                <a:solidFill>
                  <a:srgbClr val="0070C0"/>
                </a:solidFill>
              </a:rPr>
              <a:t>Leeward</a:t>
            </a:r>
            <a:r>
              <a:rPr lang="en-US" altLang="en-US" sz="2400" dirty="0" smtClean="0"/>
              <a:t> Habitat for Humanity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668780" y="217170"/>
            <a:ext cx="8229600" cy="9144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en-US" sz="3600" b="1" dirty="0" smtClean="0"/>
              <a:t>Habitat for Humanity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633" y="5155024"/>
            <a:ext cx="2539367" cy="1428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68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1188720" y="1344930"/>
            <a:ext cx="8229600" cy="4906963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2800" b="1" dirty="0" smtClean="0">
                <a:solidFill>
                  <a:srgbClr val="3333CC"/>
                </a:solidFill>
              </a:rPr>
              <a:t>Statewide presence</a:t>
            </a:r>
          </a:p>
          <a:p>
            <a:pPr>
              <a:buFontTx/>
              <a:buNone/>
            </a:pPr>
            <a:endParaRPr lang="en-US" altLang="en-US" sz="1200" b="1" dirty="0" smtClean="0">
              <a:solidFill>
                <a:srgbClr val="3333CC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 smtClean="0"/>
              <a:t>Habitat for Humanity </a:t>
            </a:r>
            <a:r>
              <a:rPr lang="en-US" altLang="en-US" sz="2400" b="1" dirty="0" smtClean="0">
                <a:solidFill>
                  <a:srgbClr val="0070C0"/>
                </a:solidFill>
              </a:rPr>
              <a:t>Maui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 smtClean="0">
                <a:solidFill>
                  <a:srgbClr val="0070C0"/>
                </a:solidFill>
              </a:rPr>
              <a:t>Kauai </a:t>
            </a:r>
            <a:r>
              <a:rPr lang="en-US" altLang="en-US" sz="2400" dirty="0" smtClean="0"/>
              <a:t>Habitat for Humanity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 smtClean="0"/>
              <a:t>Habitat for Humanity </a:t>
            </a:r>
            <a:r>
              <a:rPr lang="en-US" altLang="en-US" sz="2400" b="1" dirty="0" smtClean="0">
                <a:solidFill>
                  <a:srgbClr val="0070C0"/>
                </a:solidFill>
              </a:rPr>
              <a:t>Hawai’i Island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 smtClean="0">
                <a:solidFill>
                  <a:srgbClr val="0070C0"/>
                </a:solidFill>
              </a:rPr>
              <a:t>Molokai</a:t>
            </a:r>
            <a:r>
              <a:rPr lang="en-US" altLang="en-US" sz="2400" dirty="0" smtClean="0"/>
              <a:t> Habitat for Humanity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 smtClean="0">
                <a:solidFill>
                  <a:srgbClr val="0070C0"/>
                </a:solidFill>
              </a:rPr>
              <a:t>Honolulu</a:t>
            </a:r>
            <a:r>
              <a:rPr lang="en-US" altLang="en-US" sz="2400" dirty="0" smtClean="0"/>
              <a:t> Habitat for Humanity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b="1" dirty="0" smtClean="0">
                <a:solidFill>
                  <a:srgbClr val="0070C0"/>
                </a:solidFill>
              </a:rPr>
              <a:t>Leeward</a:t>
            </a:r>
            <a:r>
              <a:rPr lang="en-US" altLang="en-US" sz="2400" dirty="0" smtClean="0"/>
              <a:t> Habitat for Humanity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668780" y="217170"/>
            <a:ext cx="8229600" cy="914400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en-US" sz="3600" b="1" dirty="0" smtClean="0"/>
              <a:t>Habitat for Humanity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633" y="5155024"/>
            <a:ext cx="2539367" cy="142814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356909" y="2216506"/>
            <a:ext cx="39282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Built or renovated over 450 homes on Hawaiian Home Lands!!! 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55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633" y="5155024"/>
            <a:ext cx="2539367" cy="142814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23718" y="431599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 smtClean="0">
                <a:solidFill>
                  <a:srgbClr val="3333CC"/>
                </a:solidFill>
              </a:rPr>
              <a:t>Our programs</a:t>
            </a:r>
            <a:endParaRPr lang="en-US" sz="6600" b="1" dirty="0">
              <a:solidFill>
                <a:srgbClr val="3333CC"/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2758527" y="2156684"/>
            <a:ext cx="6527050" cy="25781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5400" dirty="0" smtClean="0"/>
              <a:t>Home Build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5400" dirty="0" smtClean="0"/>
              <a:t>Home Preservation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17219" y="4514865"/>
            <a:ext cx="96096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Both of our programs take you through the path of </a:t>
            </a:r>
            <a:r>
              <a:rPr lang="en-US" sz="3200" b="1" dirty="0" smtClean="0"/>
              <a:t>homeownership</a:t>
            </a:r>
            <a:r>
              <a:rPr lang="en-US" sz="3200" dirty="0" smtClean="0"/>
              <a:t>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3487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633" y="5155024"/>
            <a:ext cx="2539367" cy="142814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23718" y="431599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 smtClean="0">
                <a:solidFill>
                  <a:srgbClr val="3333CC"/>
                </a:solidFill>
              </a:rPr>
              <a:t>Our contact info:</a:t>
            </a:r>
            <a:endParaRPr lang="en-US" sz="6600" b="1" dirty="0">
              <a:solidFill>
                <a:srgbClr val="3333CC"/>
              </a:solidFill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603460023"/>
              </p:ext>
            </p:extLst>
          </p:nvPr>
        </p:nvGraphicFramePr>
        <p:xfrm>
          <a:off x="2759075" y="2157413"/>
          <a:ext cx="6526214" cy="292608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3263107"/>
                <a:gridCol w="3263107"/>
              </a:tblGrid>
              <a:tr h="370840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US" sz="1800" b="1" dirty="0" smtClean="0"/>
                        <a:t>Rozie Breslin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US" sz="1800" b="0" dirty="0" smtClean="0"/>
                        <a:t>Family Services Coordinator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US" sz="1800" b="0" dirty="0" smtClean="0">
                          <a:hlinkClick r:id="rId4"/>
                        </a:rPr>
                        <a:t>rozie@honoluluhabitat.org</a:t>
                      </a:r>
                      <a:endParaRPr lang="en-US" sz="1800" b="0" dirty="0" smtClean="0"/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US" sz="1800" b="0" dirty="0" smtClean="0"/>
                        <a:t>808-777-4138</a:t>
                      </a:r>
                    </a:p>
                    <a:p>
                      <a:endParaRPr lang="en-US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US" sz="1800" b="1" dirty="0" smtClean="0"/>
                        <a:t>TJ Joseph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US" sz="1800" b="0" dirty="0" smtClean="0"/>
                        <a:t>Operations Manager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US" sz="1800" b="0" dirty="0" smtClean="0">
                          <a:hlinkClick r:id="rId5"/>
                        </a:rPr>
                        <a:t>tj@honoluluhabitat.org</a:t>
                      </a:r>
                      <a:r>
                        <a:rPr lang="en-US" sz="1800" b="0" dirty="0" smtClean="0"/>
                        <a:t>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US" sz="1800" b="0" dirty="0" smtClean="0"/>
                        <a:t>808-538-7575</a:t>
                      </a:r>
                    </a:p>
                    <a:p>
                      <a:endParaRPr lang="en-US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US" sz="1800" b="1" dirty="0" smtClean="0"/>
                        <a:t>Jim Murphy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US" sz="1800" b="0" dirty="0" smtClean="0"/>
                        <a:t>Executive Director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US" sz="1800" b="0" dirty="0" smtClean="0">
                          <a:hlinkClick r:id="rId6"/>
                        </a:rPr>
                        <a:t>jmurphy@honoluluhabitat.org</a:t>
                      </a:r>
                      <a:r>
                        <a:rPr lang="en-US" sz="1800" b="0" dirty="0" smtClean="0"/>
                        <a:t>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None/>
                      </a:pPr>
                      <a:r>
                        <a:rPr lang="en-US" sz="1800" b="0" dirty="0" smtClean="0"/>
                        <a:t>808-538-7373</a:t>
                      </a:r>
                    </a:p>
                    <a:p>
                      <a:endParaRPr lang="en-US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Honolulu Habitat for Humanity</a:t>
                      </a:r>
                    </a:p>
                    <a:p>
                      <a:r>
                        <a:rPr lang="en-US" b="0" dirty="0" smtClean="0"/>
                        <a:t>922 Austin Lane, #C-1</a:t>
                      </a:r>
                    </a:p>
                    <a:p>
                      <a:r>
                        <a:rPr lang="en-US" b="0" dirty="0" smtClean="0"/>
                        <a:t>Honolulu, HI 96817</a:t>
                      </a:r>
                    </a:p>
                    <a:p>
                      <a:endParaRPr lang="en-US" b="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713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1504</TotalTime>
  <Words>334</Words>
  <Application>Microsoft Office PowerPoint</Application>
  <PresentationFormat>Widescreen</PresentationFormat>
  <Paragraphs>92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Wingdings</vt:lpstr>
      <vt:lpstr>Retrospect</vt:lpstr>
      <vt:lpstr>PowerPoint Presentation</vt:lpstr>
      <vt:lpstr>Habitat for Humanity</vt:lpstr>
      <vt:lpstr>Habitat for Humanity</vt:lpstr>
      <vt:lpstr>Habitat for Humanity</vt:lpstr>
      <vt:lpstr>Habitat for Humanity  Honolulu County, Oahu</vt:lpstr>
      <vt:lpstr>Habitat for Humanity</vt:lpstr>
      <vt:lpstr>Habitat for Humanity</vt:lpstr>
      <vt:lpstr>Our programs</vt:lpstr>
      <vt:lpstr>Our contact info: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Rozie Breslin</dc:creator>
  <cp:lastModifiedBy>Jim Murphy</cp:lastModifiedBy>
  <cp:revision>82</cp:revision>
  <cp:lastPrinted>2017-09-21T19:00:53Z</cp:lastPrinted>
  <dcterms:created xsi:type="dcterms:W3CDTF">2017-09-06T22:26:17Z</dcterms:created>
  <dcterms:modified xsi:type="dcterms:W3CDTF">2017-10-19T20:05:25Z</dcterms:modified>
</cp:coreProperties>
</file>